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75" r:id="rId2"/>
    <p:sldId id="310" r:id="rId3"/>
    <p:sldId id="277" r:id="rId4"/>
    <p:sldId id="311" r:id="rId5"/>
    <p:sldId id="295" r:id="rId6"/>
    <p:sldId id="276" r:id="rId7"/>
    <p:sldId id="287" r:id="rId8"/>
    <p:sldId id="294" r:id="rId9"/>
    <p:sldId id="307" r:id="rId10"/>
    <p:sldId id="308" r:id="rId11"/>
    <p:sldId id="305" r:id="rId12"/>
    <p:sldId id="282" r:id="rId13"/>
    <p:sldId id="306" r:id="rId14"/>
    <p:sldId id="290" r:id="rId15"/>
    <p:sldId id="312" r:id="rId16"/>
    <p:sldId id="297" r:id="rId17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89415" autoAdjust="0"/>
  </p:normalViewPr>
  <p:slideViewPr>
    <p:cSldViewPr>
      <p:cViewPr varScale="1">
        <p:scale>
          <a:sx n="73" d="100"/>
          <a:sy n="73" d="100"/>
        </p:scale>
        <p:origin x="-30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CA2BCDA-59D6-4AF3-883C-D4CDCE0034E9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271E137-266E-4739-98A3-58700C6D6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E137-266E-4739-98A3-58700C6D65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Bottled water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Vendor = FORSUP (Forms &amp; Supply)</a:t>
            </a:r>
            <a:br>
              <a:rPr lang="en-US" dirty="0" smtClean="0"/>
            </a:br>
            <a:r>
              <a:rPr lang="en-US" dirty="0" smtClean="0"/>
              <a:t>Part# NLE101243 = 24 count of 0.5L bottled water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SQWINCHER electrolyte replenishment for water bottles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Vendor = GSSGRA (Grainger)</a:t>
            </a:r>
            <a:br>
              <a:rPr lang="en-US" dirty="0" smtClean="0"/>
            </a:br>
            <a:r>
              <a:rPr lang="en-US" dirty="0" smtClean="0"/>
              <a:t>Part#     1UFK3 = 50 pack sugar free orange mix </a:t>
            </a:r>
            <a:br>
              <a:rPr lang="en-US" dirty="0" smtClean="0"/>
            </a:br>
            <a:r>
              <a:rPr lang="en-US" dirty="0" smtClean="0"/>
              <a:t>             1UFK4 = 50 pack sugar free fruit punch</a:t>
            </a:r>
            <a:br>
              <a:rPr lang="en-US" dirty="0" smtClean="0"/>
            </a:br>
            <a:r>
              <a:rPr lang="en-US" dirty="0" smtClean="0"/>
              <a:t>             1UFK5 = 50 pack sugar free mixed berry</a:t>
            </a:r>
            <a:br>
              <a:rPr lang="en-US" dirty="0" smtClean="0"/>
            </a:br>
            <a:r>
              <a:rPr lang="en-US" dirty="0" smtClean="0"/>
              <a:t>             1UFK6 = 50 pack sugar free lemonade</a:t>
            </a:r>
            <a:br>
              <a:rPr lang="en-US" dirty="0" smtClean="0"/>
            </a:br>
            <a:r>
              <a:rPr lang="en-US" dirty="0" smtClean="0"/>
              <a:t>             2EHF2 = 50 pack sugar free lemon-lime</a:t>
            </a:r>
            <a:br>
              <a:rPr lang="en-US" dirty="0" smtClean="0"/>
            </a:br>
            <a:r>
              <a:rPr lang="en-US" dirty="0" smtClean="0"/>
              <a:t>             2EHF3 = 50 pack sugar free grape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anyone with a </a:t>
            </a:r>
            <a:r>
              <a:rPr lang="en-US" dirty="0" err="1" smtClean="0"/>
              <a:t>pcard</a:t>
            </a:r>
            <a:r>
              <a:rPr lang="en-US" dirty="0" smtClean="0"/>
              <a:t> could also purchase water from local grocery stores if more convenient.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IH will keep approx 100 bottles of water </a:t>
            </a:r>
            <a:r>
              <a:rPr lang="en-US" dirty="0" err="1" smtClean="0"/>
              <a:t>sqwinchers</a:t>
            </a:r>
            <a:r>
              <a:rPr lang="en-US" dirty="0" smtClean="0"/>
              <a:t> </a:t>
            </a:r>
            <a:r>
              <a:rPr lang="en-US" dirty="0" err="1" smtClean="0"/>
              <a:t>onhand</a:t>
            </a:r>
            <a:r>
              <a:rPr lang="en-US" dirty="0" smtClean="0"/>
              <a:t> through the summer.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E137-266E-4739-98A3-58700C6D65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E137-266E-4739-98A3-58700C6D659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1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1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ab.org/ehs/ehsmanual/6670T1.htm#Stage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lab.org/div_dept/dir_off/oa/notable/secure/FINAL%20ACC-12-0711%20Glass%20Flange%20Failur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sz="4400" dirty="0" smtClean="0"/>
              <a:t>Safety </a:t>
            </a:r>
            <a:r>
              <a:rPr lang="en-US" sz="4400" dirty="0" smtClean="0"/>
              <a:t>Focus for Students</a:t>
            </a:r>
            <a:endParaRPr lang="en-US" sz="44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Bob May</a:t>
            </a:r>
          </a:p>
          <a:p>
            <a:r>
              <a:rPr lang="en-US" sz="3200" dirty="0" smtClean="0"/>
              <a:t>EHS&amp;Q Deputy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648200"/>
            <a:ext cx="2219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Material Handling,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 marL="342900" lvl="2" indent="-342900"/>
            <a:r>
              <a:rPr lang="en-US" sz="2800" dirty="0" smtClean="0"/>
              <a:t>When lifting:</a:t>
            </a:r>
          </a:p>
          <a:p>
            <a:pPr marL="800100" lvl="3" indent="-342900"/>
            <a:r>
              <a:rPr lang="en-US" dirty="0" smtClean="0"/>
              <a:t>Get a secure grip</a:t>
            </a:r>
          </a:p>
          <a:p>
            <a:pPr marL="800100" lvl="3" indent="-342900"/>
            <a:r>
              <a:rPr lang="en-US" dirty="0" smtClean="0"/>
              <a:t>Use both hands whenever possible</a:t>
            </a:r>
          </a:p>
          <a:p>
            <a:pPr marL="800100" lvl="3" indent="-342900"/>
            <a:r>
              <a:rPr lang="en-US" dirty="0" smtClean="0"/>
              <a:t>Avoid jerking by using smooth, even motions</a:t>
            </a:r>
          </a:p>
          <a:p>
            <a:pPr marL="800100" lvl="3" indent="-342900"/>
            <a:r>
              <a:rPr lang="en-US" dirty="0" smtClean="0"/>
              <a:t>Keep the load as close to the body as possible</a:t>
            </a:r>
          </a:p>
          <a:p>
            <a:pPr marL="800100" lvl="3" indent="-342900"/>
            <a:r>
              <a:rPr lang="en-US" dirty="0" smtClean="0"/>
              <a:t>To the extent feasible use your legs to push up and lift the load, not the upper body or back</a:t>
            </a:r>
          </a:p>
          <a:p>
            <a:pPr marL="800100" lvl="3" indent="-342900"/>
            <a:r>
              <a:rPr lang="en-US" dirty="0" smtClean="0"/>
              <a:t>Do not twist your body. Step to one side or the other to turn</a:t>
            </a:r>
          </a:p>
          <a:p>
            <a:pPr marL="800100" lvl="3" indent="-342900"/>
            <a:r>
              <a:rPr lang="en-US" dirty="0" smtClean="0"/>
              <a:t>Alternate heavy lifting or forceful exertion tasks with less physically demanding tasks</a:t>
            </a:r>
          </a:p>
          <a:p>
            <a:pPr marL="800100" lvl="3" indent="-342900"/>
            <a:r>
              <a:rPr lang="en-US" dirty="0" smtClean="0"/>
              <a:t>Take rest breaks</a:t>
            </a:r>
          </a:p>
          <a:p>
            <a:pPr marL="342900" lvl="2" indent="-342900"/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Material Handling, cont’d.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24" y="2667000"/>
            <a:ext cx="898387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9906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Picking up a sack of ready-mix concrete:</a:t>
            </a:r>
          </a:p>
          <a:p>
            <a:r>
              <a:rPr lang="en-US" dirty="0" smtClean="0"/>
              <a:t>A great example – flexible, can be powdery or slippery, weight at limit for unassisted pickup.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Safety Reminders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772400" cy="5334000"/>
          </a:xfrm>
        </p:spPr>
        <p:txBody>
          <a:bodyPr/>
          <a:lstStyle/>
          <a:p>
            <a:r>
              <a:rPr lang="en-US" dirty="0" smtClean="0"/>
              <a:t>Don’t forget to:</a:t>
            </a:r>
          </a:p>
          <a:p>
            <a:pPr lvl="1"/>
            <a:r>
              <a:rPr lang="en-US" dirty="0" smtClean="0"/>
              <a:t>Use GFCI protection with power tools</a:t>
            </a:r>
          </a:p>
          <a:p>
            <a:pPr lvl="1"/>
            <a:r>
              <a:rPr lang="en-US" dirty="0" smtClean="0"/>
              <a:t>TEST for zero energy during a Lock/Tag/Try</a:t>
            </a:r>
          </a:p>
          <a:p>
            <a:pPr lvl="1"/>
            <a:r>
              <a:rPr lang="en-US" dirty="0" smtClean="0"/>
              <a:t>Use the blind penetration permit system</a:t>
            </a:r>
          </a:p>
          <a:p>
            <a:pPr lvl="1"/>
            <a:r>
              <a:rPr lang="en-US" dirty="0" smtClean="0"/>
              <a:t>Don appropriate electrical PPE</a:t>
            </a:r>
          </a:p>
          <a:p>
            <a:pPr lvl="1"/>
            <a:r>
              <a:rPr lang="en-US" dirty="0" smtClean="0"/>
              <a:t>Maintain Arc Flash Boundaries</a:t>
            </a:r>
          </a:p>
          <a:p>
            <a:pPr lvl="2">
              <a:buSzPct val="75000"/>
              <a:buFont typeface="Courier New" pitchFamily="49" charset="0"/>
              <a:buChar char="o"/>
            </a:pPr>
            <a:r>
              <a:rPr lang="en-US" dirty="0" smtClean="0"/>
              <a:t>Refer any changes to breakers, breaker settings, fuse values to FM&amp;L</a:t>
            </a:r>
          </a:p>
          <a:p>
            <a:pPr lvl="2">
              <a:buSzPct val="75000"/>
              <a:buFont typeface="Courier New" pitchFamily="49" charset="0"/>
              <a:buChar char="o"/>
            </a:pPr>
            <a:r>
              <a:rPr lang="en-US" dirty="0" smtClean="0"/>
              <a:t>Report missing breaker panel schedules to </a:t>
            </a:r>
          </a:p>
          <a:p>
            <a:pPr lvl="2">
              <a:buSzPct val="75000"/>
              <a:buNone/>
            </a:pPr>
            <a:r>
              <a:rPr lang="en-US" dirty="0" smtClean="0"/>
              <a:t>	FM&amp;L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38600"/>
            <a:ext cx="2095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26667" r="28889"/>
          <a:stretch>
            <a:fillRect/>
          </a:stretch>
        </p:blipFill>
        <p:spPr bwMode="auto">
          <a:xfrm rot="5400000">
            <a:off x="6105525" y="1133475"/>
            <a:ext cx="381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09800"/>
            <a:ext cx="1009650" cy="83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410200"/>
          </a:xfrm>
        </p:spPr>
        <p:txBody>
          <a:bodyPr/>
          <a:lstStyle/>
          <a:p>
            <a:r>
              <a:rPr lang="en-US" dirty="0" smtClean="0"/>
              <a:t>SOTRs and selected individuals now get automatic pages when the Heat Stress Index goes above or drops below threshold values in the EH&amp;S Manual</a:t>
            </a:r>
          </a:p>
          <a:p>
            <a:pPr lvl="1"/>
            <a:r>
              <a:rPr lang="en-US" sz="2200" dirty="0" smtClean="0"/>
              <a:t>If you need access to this information, see Dick Owen</a:t>
            </a:r>
          </a:p>
          <a:p>
            <a:r>
              <a:rPr lang="en-US" dirty="0" smtClean="0"/>
              <a:t>Elevated temperature may mean</a:t>
            </a:r>
          </a:p>
          <a:p>
            <a:pPr lvl="1"/>
            <a:r>
              <a:rPr lang="en-US" sz="2200" dirty="0" smtClean="0"/>
              <a:t>Routine hydration – make it part of the work prep and plan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Work breaks in the shade/work indoors during hot part of day</a:t>
            </a:r>
          </a:p>
          <a:p>
            <a:pPr lvl="1"/>
            <a:r>
              <a:rPr lang="en-US" dirty="0" smtClean="0"/>
              <a:t>Workplace measurements by IH to evaluate specific work areas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9" y="5203190"/>
          <a:ext cx="5981702" cy="969010"/>
        </p:xfrm>
        <a:graphic>
          <a:graphicData uri="http://schemas.openxmlformats.org/drawingml/2006/table">
            <a:tbl>
              <a:tblPr/>
              <a:tblGrid>
                <a:gridCol w="703730"/>
                <a:gridCol w="1590559"/>
                <a:gridCol w="1887038"/>
                <a:gridCol w="1800375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Heat Index</a:t>
                      </a:r>
                      <a:endParaRPr lang="en-US" dirty="0"/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104 – 115°F</a:t>
                      </a:r>
                      <a:endParaRPr lang="en-US" dirty="0"/>
                    </a:p>
                  </a:txBody>
                  <a:tcPr marL="8890" marR="889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DANGER</a:t>
                      </a:r>
                      <a:endParaRPr lang="en-US" dirty="0"/>
                    </a:p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Muscle Cramps, and/or Heat Exhaustion likely</a:t>
                      </a:r>
                      <a:endParaRPr lang="en-US" dirty="0"/>
                    </a:p>
                    <a:p>
                      <a:pPr algn="ctr"/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Heat Stroke probable for at-risk workers</a:t>
                      </a:r>
                      <a:endParaRPr lang="en-US" dirty="0"/>
                    </a:p>
                  </a:txBody>
                  <a:tcPr marL="36830" marR="3683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Text page sent to Supervisor/SOTRs</a:t>
                      </a:r>
                      <a:endParaRPr lang="en-US" dirty="0"/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104</a:t>
                      </a:r>
                      <a:r>
                        <a:rPr lang="en-US" sz="1000" b="1" baseline="30000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0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F</a:t>
                      </a:r>
                      <a:endParaRPr lang="en-US" dirty="0"/>
                    </a:p>
                    <a:p>
                      <a:pPr algn="ctr"/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Implement </a:t>
                      </a:r>
                      <a:r>
                        <a:rPr lang="en-US" sz="1000" b="1" cap="all" dirty="0">
                          <a:solidFill>
                            <a:srgbClr val="FFFFFF"/>
                          </a:solidFill>
                          <a:latin typeface="Calibri"/>
                          <a:cs typeface="Arial"/>
                          <a:hlinkClick r:id="rId3"/>
                        </a:rPr>
                        <a:t>Stage 3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Process Steps.</a:t>
                      </a:r>
                      <a:endParaRPr lang="en-US" dirty="0"/>
                    </a:p>
                    <a:p>
                      <a:pPr algn="ctr"/>
                      <a:r>
                        <a:rPr lang="en-US" sz="1000" b="1" u="sng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Limitations of work activity are certain.</a:t>
                      </a:r>
                      <a:endParaRPr lang="en-US" dirty="0"/>
                    </a:p>
                  </a:txBody>
                  <a:tcPr marL="8890" marR="8890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1" dirty="0">
                          <a:solidFill>
                            <a:srgbClr val="FFFFFF"/>
                          </a:solidFill>
                          <a:latin typeface="Calibri"/>
                          <a:cs typeface="Arial"/>
                        </a:rPr>
                        <a:t>If remainder of work day is 2-hours or more.</a:t>
                      </a:r>
                      <a:endParaRPr lang="en-US" dirty="0"/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E00"/>
                    </a:solidFill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752600"/>
            <a:ext cx="922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34290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err="1" smtClean="0"/>
              <a:t>Webstock</a:t>
            </a:r>
            <a:r>
              <a:rPr lang="en-US" sz="1600" dirty="0" smtClean="0"/>
              <a:t> </a:t>
            </a:r>
            <a:r>
              <a:rPr lang="en-US" sz="1600" u="sng" dirty="0" smtClean="0"/>
              <a:t>Bottled water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Vendor = FORSUP (Forms &amp; Supply)</a:t>
            </a:r>
            <a:br>
              <a:rPr lang="en-US" sz="1600" dirty="0" smtClean="0"/>
            </a:br>
            <a:r>
              <a:rPr lang="en-US" sz="1600" dirty="0" smtClean="0"/>
              <a:t>Part# NLE101243 = 24 </a:t>
            </a:r>
            <a:r>
              <a:rPr lang="en-US" sz="1600" dirty="0" err="1" smtClean="0"/>
              <a:t>cnt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495800" y="3429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600" dirty="0" err="1" smtClean="0"/>
              <a:t>Webstock</a:t>
            </a:r>
            <a:r>
              <a:rPr lang="en-US" sz="1600" dirty="0" smtClean="0"/>
              <a:t> : </a:t>
            </a:r>
            <a:r>
              <a:rPr lang="en-US" sz="1600" u="sng" dirty="0" smtClean="0"/>
              <a:t>SQWINCHER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Vendor = GSSGRA (Grainger) </a:t>
            </a:r>
            <a:br>
              <a:rPr lang="en-US" sz="1600" dirty="0" smtClean="0"/>
            </a:br>
            <a:r>
              <a:rPr lang="en-US" sz="1600" dirty="0" smtClean="0"/>
              <a:t>Part# 1UKF(3,4,5,6) or 2EHF(2,3) = 50 </a:t>
            </a:r>
            <a:r>
              <a:rPr lang="en-US" sz="1600" dirty="0" err="1" smtClean="0"/>
              <a:t>cnt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sz="3200" dirty="0"/>
              <a:t>Where do most of our “bad day” events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Changing work-flow</a:t>
            </a:r>
          </a:p>
          <a:p>
            <a:pPr lvl="1"/>
            <a:r>
              <a:rPr lang="en-US" dirty="0" smtClean="0"/>
              <a:t>If it isn’t going like you planned, stop and reevaluate with coworker, supervisor, EHS&amp;Q, etc.</a:t>
            </a:r>
          </a:p>
          <a:p>
            <a:pPr lvl="1"/>
            <a:r>
              <a:rPr lang="en-US" dirty="0" smtClean="0"/>
              <a:t>If you encounter a new or unanticipated hazard, stop and reevaluate, etc.</a:t>
            </a:r>
          </a:p>
          <a:p>
            <a:r>
              <a:rPr lang="en-US" sz="2800" dirty="0" smtClean="0"/>
              <a:t>Watch out for your co-worker</a:t>
            </a:r>
          </a:p>
          <a:p>
            <a:pPr lvl="1"/>
            <a:r>
              <a:rPr lang="en-US" dirty="0" smtClean="0"/>
              <a:t>They may not thank you, but you can save them injury</a:t>
            </a:r>
          </a:p>
          <a:p>
            <a:r>
              <a:rPr lang="en-US" dirty="0" smtClean="0"/>
              <a:t>Nothing we do is so important that we need to compromise our standards for safety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day event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3"/>
              </a:rPr>
              <a:t>ACC-12-0711 </a:t>
            </a:r>
            <a:r>
              <a:rPr lang="en-US" dirty="0"/>
              <a:t>- Experimental RF Cavity Vacuum Window Failure (report date Aug. 12, 2012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828010"/>
            <a:ext cx="377823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79040"/>
            <a:ext cx="4308617" cy="25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342610"/>
            <a:ext cx="2976563" cy="200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199" y="4443983"/>
            <a:ext cx="5070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Student built assembly to mentor specifications; only a picture supplied by the manufacturer…</a:t>
            </a:r>
          </a:p>
          <a:p>
            <a:r>
              <a:rPr lang="en-US" sz="2000" dirty="0" smtClean="0"/>
              <a:t>Student ignored suggestions from JLab staff.</a:t>
            </a:r>
          </a:p>
          <a:p>
            <a:r>
              <a:rPr lang="en-US" sz="2000" dirty="0" smtClean="0"/>
              <a:t>Operated for the first time in front of mentor – failed by ejecting glass shards, minor injury, but… </a:t>
            </a:r>
            <a:r>
              <a:rPr lang="en-US" sz="2000" b="1" i="1" dirty="0" smtClean="0"/>
              <a:t>major near miss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89511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r>
              <a:rPr lang="en-US" sz="2800" dirty="0" smtClean="0"/>
              <a:t>We generally work very safe! This is good!</a:t>
            </a:r>
          </a:p>
          <a:p>
            <a:pPr lvl="1"/>
            <a:r>
              <a:rPr lang="en-US" dirty="0" smtClean="0"/>
              <a:t>However, the way we treat ourselves and our tools in our workplace still results in incidents and injuries that are </a:t>
            </a:r>
            <a:r>
              <a:rPr lang="en-US" i="1" dirty="0" smtClean="0"/>
              <a:t>preventable</a:t>
            </a:r>
            <a:r>
              <a:rPr lang="en-US" dirty="0" smtClean="0"/>
              <a:t> and </a:t>
            </a:r>
            <a:r>
              <a:rPr lang="en-US" i="1" dirty="0" smtClean="0"/>
              <a:t>avoidable</a:t>
            </a:r>
            <a:r>
              <a:rPr lang="en-US" dirty="0" smtClean="0"/>
              <a:t>!</a:t>
            </a:r>
          </a:p>
          <a:p>
            <a:r>
              <a:rPr lang="en-US" sz="2800" dirty="0" smtClean="0"/>
              <a:t>Theses injuries are typically to our extremities:</a:t>
            </a:r>
          </a:p>
          <a:p>
            <a:pPr lvl="1"/>
            <a:r>
              <a:rPr lang="en-US" dirty="0" smtClean="0"/>
              <a:t>Fingers, Hands, Arms, Legs</a:t>
            </a:r>
          </a:p>
          <a:p>
            <a:pPr lvl="1"/>
            <a:r>
              <a:rPr lang="en-US" dirty="0" smtClean="0"/>
              <a:t>Related to the way we handle equipment, position our bodies (extremities) and relate to hazards</a:t>
            </a:r>
          </a:p>
          <a:p>
            <a:r>
              <a:rPr lang="en-US" sz="2800" dirty="0" smtClean="0"/>
              <a:t>Continuous questioning is key</a:t>
            </a:r>
          </a:p>
          <a:p>
            <a:pPr lvl="1"/>
            <a:r>
              <a:rPr lang="en-US" dirty="0" smtClean="0"/>
              <a:t>Don’t let your work environment dictate safety outcomes</a:t>
            </a:r>
          </a:p>
          <a:p>
            <a:pPr lvl="1"/>
            <a:r>
              <a:rPr lang="en-US" dirty="0" smtClean="0"/>
              <a:t>Modify your work environment and practices for safety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14800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\Desktop\Safety Briefs\piano hard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67793"/>
            <a:ext cx="4648200" cy="55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3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Situational Awareness</a:t>
            </a:r>
          </a:p>
          <a:p>
            <a:r>
              <a:rPr lang="en-US" sz="2800" dirty="0" smtClean="0"/>
              <a:t>What </a:t>
            </a:r>
            <a:r>
              <a:rPr lang="en-US" sz="2800" dirty="0" smtClean="0"/>
              <a:t>can you expect?</a:t>
            </a:r>
          </a:p>
          <a:p>
            <a:r>
              <a:rPr lang="en-US" sz="2800" dirty="0" smtClean="0"/>
              <a:t>Reporting</a:t>
            </a:r>
            <a:endParaRPr lang="en-US" sz="2800" dirty="0" smtClean="0"/>
          </a:p>
          <a:p>
            <a:r>
              <a:rPr lang="en-US" sz="2800" dirty="0" smtClean="0"/>
              <a:t>Equipment </a:t>
            </a:r>
            <a:r>
              <a:rPr lang="en-US" sz="2800" dirty="0" smtClean="0"/>
              <a:t>Use</a:t>
            </a:r>
          </a:p>
          <a:p>
            <a:r>
              <a:rPr lang="en-US" sz="2800" dirty="0" smtClean="0"/>
              <a:t>Material Handling</a:t>
            </a:r>
          </a:p>
          <a:p>
            <a:r>
              <a:rPr lang="en-US" sz="2800" dirty="0" smtClean="0"/>
              <a:t>Electrical Safety Reminders</a:t>
            </a:r>
          </a:p>
          <a:p>
            <a:r>
              <a:rPr lang="en-US" sz="2800" dirty="0" smtClean="0"/>
              <a:t>Heat </a:t>
            </a:r>
            <a:r>
              <a:rPr lang="en-US" sz="2800" dirty="0" smtClean="0"/>
              <a:t>Stress</a:t>
            </a:r>
          </a:p>
          <a:p>
            <a:r>
              <a:rPr lang="en-US" sz="2800" dirty="0" smtClean="0"/>
              <a:t>Where do most of our “bad day” events occur?</a:t>
            </a:r>
          </a:p>
          <a:p>
            <a:r>
              <a:rPr lang="en-US" sz="2800" dirty="0" smtClean="0"/>
              <a:t>Bad day event example</a:t>
            </a:r>
            <a:endParaRPr lang="en-US" sz="2800" dirty="0" smtClean="0"/>
          </a:p>
          <a:p>
            <a:r>
              <a:rPr lang="en-US" sz="2800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334000"/>
          </a:xfrm>
        </p:spPr>
        <p:txBody>
          <a:bodyPr/>
          <a:lstStyle/>
          <a:p>
            <a:r>
              <a:rPr lang="en-US" sz="2800" dirty="0" smtClean="0"/>
              <a:t>Wherever you go in the lab, it is your responsibility to understand:</a:t>
            </a:r>
          </a:p>
          <a:p>
            <a:pPr lvl="1"/>
            <a:r>
              <a:rPr lang="en-US" dirty="0"/>
              <a:t>Fire </a:t>
            </a:r>
            <a:r>
              <a:rPr lang="en-US" dirty="0" smtClean="0"/>
              <a:t>exits, alarms, evacuation conditions, muster points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h</a:t>
            </a:r>
            <a:r>
              <a:rPr lang="en-US" dirty="0" smtClean="0"/>
              <a:t>ow we handle bad weather events</a:t>
            </a:r>
          </a:p>
          <a:p>
            <a:r>
              <a:rPr lang="en-US" sz="2800" dirty="0"/>
              <a:t>Wherever you go in the lab, it is your responsibility to understand </a:t>
            </a:r>
            <a:endParaRPr lang="en-US" sz="2800" dirty="0" smtClean="0"/>
          </a:p>
          <a:p>
            <a:pPr lvl="1"/>
            <a:r>
              <a:rPr lang="en-US" dirty="0" smtClean="0"/>
              <a:t>The hazards associated with your work, work of those around you</a:t>
            </a:r>
          </a:p>
          <a:p>
            <a:pPr lvl="1"/>
            <a:r>
              <a:rPr lang="en-US" dirty="0" smtClean="0"/>
              <a:t>How to mitigate those hazards</a:t>
            </a:r>
          </a:p>
          <a:p>
            <a:pPr lvl="2"/>
            <a:r>
              <a:rPr lang="en-US" dirty="0" smtClean="0"/>
              <a:t>Engineered safeguards (</a:t>
            </a:r>
          </a:p>
          <a:p>
            <a:pPr lvl="2"/>
            <a:r>
              <a:rPr lang="en-US" dirty="0" smtClean="0"/>
              <a:t>PPE (E. g. piano resistant hard hat)</a:t>
            </a:r>
          </a:p>
          <a:p>
            <a:pPr lvl="2"/>
            <a:r>
              <a:rPr lang="en-US" dirty="0" smtClean="0"/>
              <a:t>Administrative controls (procedures and protocols)</a:t>
            </a:r>
          </a:p>
        </p:txBody>
      </p:sp>
    </p:spTree>
    <p:extLst>
      <p:ext uri="{BB962C8B-B14F-4D97-AF65-F5344CB8AC3E}">
        <p14:creationId xmlns:p14="http://schemas.microsoft.com/office/powerpoint/2010/main" val="264736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r>
              <a:rPr lang="en-US" sz="2800" dirty="0" smtClean="0"/>
              <a:t>To read, understand, and act in accord with lab safety policy…</a:t>
            </a:r>
          </a:p>
          <a:p>
            <a:pPr lvl="1"/>
            <a:r>
              <a:rPr lang="en-US" dirty="0" smtClean="0"/>
              <a:t>No activity is so urgent or important that we will compromise our standards for environment, safety, and health. (paraphrase of Lab Director’s statement)</a:t>
            </a:r>
          </a:p>
          <a:p>
            <a:pPr lvl="1"/>
            <a:r>
              <a:rPr lang="en-US" dirty="0" smtClean="0"/>
              <a:t>Your work and your safety, as well as the work of those around you, depends on you</a:t>
            </a:r>
          </a:p>
          <a:p>
            <a:r>
              <a:rPr lang="en-US" sz="2800" dirty="0"/>
              <a:t>To have a JLab staff member who will help you get “connected” to your planned activities safely and </a:t>
            </a:r>
            <a:r>
              <a:rPr lang="en-US" sz="2800" dirty="0" smtClean="0"/>
              <a:t>efficiently</a:t>
            </a:r>
          </a:p>
          <a:p>
            <a:pPr lvl="1"/>
            <a:r>
              <a:rPr lang="en-US" dirty="0" smtClean="0"/>
              <a:t>Training, work with another experienced person</a:t>
            </a:r>
            <a:endParaRPr lang="en-US" dirty="0"/>
          </a:p>
          <a:p>
            <a:r>
              <a:rPr lang="en-US" sz="2800" dirty="0"/>
              <a:t>To have a meaningful and educational time at JLab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you </a:t>
            </a:r>
            <a:r>
              <a:rPr lang="en-US" sz="2800" dirty="0" smtClean="0"/>
              <a:t>need to </a:t>
            </a:r>
            <a:r>
              <a:rPr lang="en-US" sz="2800" dirty="0" smtClean="0"/>
              <a:t>do:</a:t>
            </a:r>
            <a:endParaRPr lang="en-US" sz="2800" dirty="0" smtClean="0"/>
          </a:p>
          <a:p>
            <a:pPr lvl="1"/>
            <a:r>
              <a:rPr lang="en-US" dirty="0" smtClean="0"/>
              <a:t>Report First Aid </a:t>
            </a:r>
            <a:r>
              <a:rPr lang="en-US" dirty="0" smtClean="0"/>
              <a:t>events to your mentor or supervisor</a:t>
            </a:r>
            <a:endParaRPr lang="en-US" dirty="0" smtClean="0"/>
          </a:p>
          <a:p>
            <a:pPr lvl="1"/>
            <a:r>
              <a:rPr lang="en-US" dirty="0" smtClean="0"/>
              <a:t>Report </a:t>
            </a:r>
            <a:r>
              <a:rPr lang="en-US" dirty="0"/>
              <a:t>Injuries to your mentor or supervisor</a:t>
            </a:r>
            <a:endParaRPr lang="en-US" dirty="0" smtClean="0"/>
          </a:p>
          <a:p>
            <a:pPr lvl="1"/>
            <a:r>
              <a:rPr lang="en-US" dirty="0" smtClean="0"/>
              <a:t>Report near </a:t>
            </a:r>
            <a:r>
              <a:rPr lang="en-US" dirty="0"/>
              <a:t>misses to your mentor or supervisor</a:t>
            </a:r>
            <a:endParaRPr lang="en-US" dirty="0" smtClean="0"/>
          </a:p>
          <a:p>
            <a:r>
              <a:rPr lang="en-US" sz="2800" dirty="0" smtClean="0"/>
              <a:t>What </a:t>
            </a:r>
            <a:r>
              <a:rPr lang="en-US" sz="2800" dirty="0" smtClean="0"/>
              <a:t>the Lab will do:</a:t>
            </a:r>
            <a:endParaRPr lang="en-US" sz="2800" dirty="0" smtClean="0"/>
          </a:p>
          <a:p>
            <a:pPr lvl="1"/>
            <a:r>
              <a:rPr lang="en-US" dirty="0" smtClean="0"/>
              <a:t>Get you the help you need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earn from your experience</a:t>
            </a:r>
            <a:endParaRPr lang="en-US" dirty="0" smtClean="0"/>
          </a:p>
          <a:p>
            <a:pPr lvl="1"/>
            <a:r>
              <a:rPr lang="en-US" dirty="0" smtClean="0"/>
              <a:t>Share</a:t>
            </a:r>
          </a:p>
          <a:p>
            <a:pPr lvl="2"/>
            <a:r>
              <a:rPr lang="en-US" dirty="0" smtClean="0"/>
              <a:t>Get </a:t>
            </a:r>
            <a:r>
              <a:rPr lang="en-US" dirty="0" smtClean="0"/>
              <a:t>relevant Tool Box briefing material to you within one work-week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Use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486400"/>
          </a:xfrm>
        </p:spPr>
        <p:txBody>
          <a:bodyPr/>
          <a:lstStyle/>
          <a:p>
            <a:r>
              <a:rPr lang="en-US" sz="2800" dirty="0" smtClean="0"/>
              <a:t>Ladders</a:t>
            </a:r>
          </a:p>
          <a:p>
            <a:pPr lvl="1"/>
            <a:r>
              <a:rPr lang="en-US" dirty="0" smtClean="0"/>
              <a:t>Check the label and rating, working order, and select </a:t>
            </a:r>
          </a:p>
          <a:p>
            <a:pPr lvl="1">
              <a:buNone/>
            </a:pPr>
            <a:r>
              <a:rPr lang="en-US" dirty="0" smtClean="0"/>
              <a:t>	best height</a:t>
            </a:r>
          </a:p>
          <a:p>
            <a:pPr lvl="1"/>
            <a:r>
              <a:rPr lang="en-US" dirty="0" smtClean="0"/>
              <a:t>Look at the step treads; then look at your own </a:t>
            </a:r>
          </a:p>
          <a:p>
            <a:pPr lvl="1">
              <a:buNone/>
            </a:pPr>
            <a:r>
              <a:rPr lang="en-US" dirty="0" smtClean="0"/>
              <a:t>	work shoes:  </a:t>
            </a:r>
            <a:r>
              <a:rPr lang="en-US" i="1" dirty="0" smtClean="0"/>
              <a:t>got a good match for traction?</a:t>
            </a:r>
          </a:p>
          <a:p>
            <a:r>
              <a:rPr lang="en-US" sz="2800" dirty="0" smtClean="0"/>
              <a:t>Hand tools</a:t>
            </a:r>
          </a:p>
          <a:p>
            <a:pPr lvl="1"/>
            <a:r>
              <a:rPr lang="en-US" dirty="0" smtClean="0"/>
              <a:t>Right tool for the job?</a:t>
            </a:r>
          </a:p>
          <a:p>
            <a:pPr lvl="2"/>
            <a:r>
              <a:rPr lang="en-US" sz="2000" dirty="0" smtClean="0"/>
              <a:t>Improperly sized tools make work harder, not easier or safer</a:t>
            </a:r>
          </a:p>
          <a:p>
            <a:pPr lvl="1"/>
            <a:r>
              <a:rPr lang="en-US" dirty="0" smtClean="0"/>
              <a:t>Good working order?</a:t>
            </a:r>
          </a:p>
          <a:p>
            <a:pPr lvl="2"/>
            <a:r>
              <a:rPr lang="en-US" sz="2000" dirty="0" smtClean="0"/>
              <a:t>Includes tool handles and guards</a:t>
            </a:r>
          </a:p>
          <a:p>
            <a:pPr lvl="2"/>
            <a:r>
              <a:rPr lang="en-US" sz="2000" dirty="0" smtClean="0"/>
              <a:t>Includes wheels, bits, blades</a:t>
            </a:r>
          </a:p>
          <a:p>
            <a:pPr lvl="1"/>
            <a:r>
              <a:rPr lang="en-US" dirty="0" smtClean="0"/>
              <a:t>Do you know how to use it safely?</a:t>
            </a:r>
          </a:p>
          <a:p>
            <a:pPr lvl="2"/>
            <a:r>
              <a:rPr lang="en-US" sz="2000" dirty="0" smtClean="0"/>
              <a:t>This includes tool orientation to the </a:t>
            </a:r>
            <a:r>
              <a:rPr lang="en-US" sz="2000" dirty="0" err="1" smtClean="0"/>
              <a:t>workpiece</a:t>
            </a:r>
            <a:endParaRPr lang="en-US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590800"/>
            <a:ext cx="1447801" cy="6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200400"/>
            <a:ext cx="10287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7920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16959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Material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r>
              <a:rPr lang="en-US" sz="2800" dirty="0" smtClean="0"/>
              <a:t>MMH Problem areas:</a:t>
            </a:r>
          </a:p>
          <a:p>
            <a:pPr lvl="1"/>
            <a:r>
              <a:rPr lang="en-US" dirty="0" smtClean="0"/>
              <a:t>Awkward postures (e.g., bending, twisting) </a:t>
            </a:r>
          </a:p>
          <a:p>
            <a:pPr lvl="1"/>
            <a:r>
              <a:rPr lang="en-US" dirty="0" smtClean="0"/>
              <a:t>Repetitive motions (e.g., frequent reaching, lifting, carrying) </a:t>
            </a:r>
          </a:p>
          <a:p>
            <a:pPr lvl="1"/>
            <a:r>
              <a:rPr lang="en-US" dirty="0" smtClean="0"/>
              <a:t>Forceful exertions (e.g., carrying or lifting heavy loads) </a:t>
            </a:r>
          </a:p>
          <a:p>
            <a:pPr lvl="1"/>
            <a:r>
              <a:rPr lang="en-US" dirty="0" smtClean="0"/>
              <a:t>Pressure points (e.g., grasping [or contact from] loads, leaning against parts or surfaces that are hard or have sharp edges) </a:t>
            </a:r>
          </a:p>
          <a:p>
            <a:pPr lvl="1"/>
            <a:r>
              <a:rPr lang="en-US" dirty="0" smtClean="0"/>
              <a:t>Static postures (e.g., maintaining fixed positions for a long time)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24949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4572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Team Lift: Try to find a coworker of roughly same height to help with lift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Material Handling,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334000"/>
          </a:xfrm>
        </p:spPr>
        <p:txBody>
          <a:bodyPr/>
          <a:lstStyle/>
          <a:p>
            <a:pPr marL="342900" lvl="2" indent="-342900"/>
            <a:r>
              <a:rPr lang="en-US" sz="2800" dirty="0" smtClean="0"/>
              <a:t>Plan the lift:</a:t>
            </a:r>
          </a:p>
          <a:p>
            <a:pPr marL="800100" lvl="3" indent="-342900"/>
            <a:r>
              <a:rPr lang="en-US" dirty="0" smtClean="0"/>
              <a:t>Wear appropriate shoes to avoid slips, trips, or falls</a:t>
            </a:r>
          </a:p>
          <a:p>
            <a:pPr marL="800100" lvl="3" indent="-342900"/>
            <a:r>
              <a:rPr lang="en-US" dirty="0" smtClean="0"/>
              <a:t>If you wear gloves, choose the size that fits properly</a:t>
            </a:r>
          </a:p>
          <a:p>
            <a:pPr marL="1257300" lvl="4" indent="-342900">
              <a:buFont typeface="Arial" pitchFamily="34" charset="0"/>
              <a:buChar char="•"/>
            </a:pPr>
            <a:r>
              <a:rPr lang="en-US" sz="2000" dirty="0" smtClean="0"/>
              <a:t>Depending on the material the gloves are made of more force may be needed to grasp and hold objects: a single pair of heat-resistant gloves can reduce your grip strength up to 40 percent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dirty="0" smtClean="0"/>
              <a:t>Lift only as much as you can safely handle by yourself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dirty="0" smtClean="0"/>
              <a:t>Keep the lifts in your power zone (i.e., above the knees, below the shoulders, and close to the body), if possible</a:t>
            </a:r>
          </a:p>
          <a:p>
            <a:pPr marL="800100" lvl="3" indent="-342900">
              <a:buFont typeface="Arial" pitchFamily="34" charset="0"/>
              <a:buChar char="–"/>
            </a:pPr>
            <a:r>
              <a:rPr lang="en-US" dirty="0" smtClean="0"/>
              <a:t>Use extra caution when lifting loads that may be unstable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-SAD Safety Meeting template  0420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Pre-SAD Safety Meeting template  042011</Template>
  <TotalTime>5338</TotalTime>
  <Words>1054</Words>
  <Application>Microsoft Office PowerPoint</Application>
  <PresentationFormat>On-screen Show (4:3)</PresentationFormat>
  <Paragraphs>140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Pre-SAD Safety Meeting template  042011</vt:lpstr>
      <vt:lpstr>Safety Focus for Students</vt:lpstr>
      <vt:lpstr>PowerPoint Presentation</vt:lpstr>
      <vt:lpstr>Topics</vt:lpstr>
      <vt:lpstr>Situational Awareness</vt:lpstr>
      <vt:lpstr>What Can You Expect?</vt:lpstr>
      <vt:lpstr>Reporting</vt:lpstr>
      <vt:lpstr>Equipment Use</vt:lpstr>
      <vt:lpstr>Manual Material Handling</vt:lpstr>
      <vt:lpstr>Manual Material Handling, cont’d.</vt:lpstr>
      <vt:lpstr>Manual Material Handling, cont’d.</vt:lpstr>
      <vt:lpstr>Manual Material Handling, cont’d.</vt:lpstr>
      <vt:lpstr>Electrical Safety Reminders</vt:lpstr>
      <vt:lpstr>Heat Stress</vt:lpstr>
      <vt:lpstr>Where do most of our “bad day” events occur?</vt:lpstr>
      <vt:lpstr>Bad day event example</vt:lpstr>
      <vt:lpstr>Summary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Pre-SAD Safety Shutdown Meeting</dc:title>
  <dc:creator>robert may</dc:creator>
  <cp:lastModifiedBy>robert may</cp:lastModifiedBy>
  <cp:revision>405</cp:revision>
  <dcterms:created xsi:type="dcterms:W3CDTF">2011-04-25T20:33:06Z</dcterms:created>
  <dcterms:modified xsi:type="dcterms:W3CDTF">2013-05-28T14:45:24Z</dcterms:modified>
</cp:coreProperties>
</file>